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59" r:id="rId3"/>
    <p:sldId id="265" r:id="rId4"/>
    <p:sldId id="268" r:id="rId5"/>
    <p:sldId id="269" r:id="rId6"/>
    <p:sldId id="275" r:id="rId7"/>
    <p:sldId id="276" r:id="rId8"/>
    <p:sldId id="277" r:id="rId9"/>
    <p:sldId id="279" r:id="rId10"/>
    <p:sldId id="285" r:id="rId11"/>
    <p:sldId id="322" r:id="rId12"/>
    <p:sldId id="324" r:id="rId13"/>
    <p:sldId id="306" r:id="rId14"/>
    <p:sldId id="286" r:id="rId15"/>
    <p:sldId id="287" r:id="rId16"/>
    <p:sldId id="294" r:id="rId17"/>
    <p:sldId id="295" r:id="rId18"/>
    <p:sldId id="296" r:id="rId19"/>
    <p:sldId id="297" r:id="rId20"/>
    <p:sldId id="315" r:id="rId21"/>
    <p:sldId id="317" r:id="rId22"/>
    <p:sldId id="309" r:id="rId23"/>
    <p:sldId id="311" r:id="rId24"/>
    <p:sldId id="305" r:id="rId25"/>
    <p:sldId id="307" r:id="rId26"/>
    <p:sldId id="320" r:id="rId27"/>
    <p:sldId id="321" r:id="rId28"/>
    <p:sldId id="32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67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A37F5-E7CE-46D6-A532-E7FB6B3B126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1E39-6964-45DD-BFDA-9F8F7998A8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FF3AD4-EA62-47CA-92E6-E7D031AD1A9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21E39-6964-45DD-BFDA-9F8F7998A89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37DD9-2352-4ED6-9E30-821973E923B2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g13.nnm.ru/4/4/2/f/9/83ba56bc16c940c636d1e279387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hyperlink" Target="http://edu.of.ru/attach.asp?a_no=33111" TargetMode="Externa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0003795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2" descr="22515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3" descr="22515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00688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4" descr="22515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38" y="142875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5" descr="22515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38" y="5500688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6" descr="2249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1643063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7" descr="2249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072313" y="1857375"/>
            <a:ext cx="11191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Прямоугольник 8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38" y="1571612"/>
            <a:ext cx="7072362" cy="1714512"/>
          </a:xfrm>
          <a:prstGeom prst="rect">
            <a:avLst/>
          </a:prstGeom>
          <a:noFill/>
        </p:spPr>
      </p:pic>
      <p:pic>
        <p:nvPicPr>
          <p:cNvPr id="11" name="Picture 8" descr="nv11_0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8604"/>
            <a:ext cx="2868166" cy="3797300"/>
          </a:xfrm>
          <a:prstGeom prst="rect">
            <a:avLst/>
          </a:prstGeom>
          <a:noFill/>
        </p:spPr>
      </p:pic>
      <p:pic>
        <p:nvPicPr>
          <p:cNvPr id="3083" name="Рисунок 12" descr="C:\Documents and Settings\Администратор\Local Settings\Temporary Internet Files\Content.IE5\KXIB0D67\MCj04348110000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8962" y="4510088"/>
            <a:ext cx="2205038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611560" y="571500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</a:rPr>
              <a:t>Спас-Клепики, 2021</a:t>
            </a:r>
            <a:endParaRPr lang="ru-RU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4294967295"/>
          </p:nvPr>
        </p:nvSpPr>
        <p:spPr>
          <a:xfrm>
            <a:off x="2143108" y="2500306"/>
            <a:ext cx="6732587" cy="71438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44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ru-RU" sz="14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ru-RU" sz="41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ru-RU" sz="55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55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 </a:t>
            </a:r>
          </a:p>
          <a:p>
            <a:r>
              <a:rPr lang="ru-RU" sz="55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</a:t>
            </a:r>
            <a:r>
              <a:rPr lang="ru-RU" sz="5500" dirty="0" smtClean="0">
                <a:solidFill>
                  <a:schemeClr val="bg1">
                    <a:lumMod val="95000"/>
                  </a:schemeClr>
                </a:solidFill>
              </a:rPr>
              <a:t>                          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Выполнили: Суздальцева Варвара,</a:t>
            </a:r>
          </a:p>
          <a:p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</a:t>
            </a:r>
            <a:r>
              <a:rPr lang="ru-RU" sz="7200" dirty="0" err="1" smtClean="0">
                <a:solidFill>
                  <a:schemeClr val="bg1">
                    <a:lumMod val="95000"/>
                  </a:schemeClr>
                </a:solidFill>
              </a:rPr>
              <a:t>Мацинина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Маргарита </a:t>
            </a:r>
          </a:p>
          <a:p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25 группа ОГБПОУ «СКТТ»</a:t>
            </a:r>
            <a:endParaRPr lang="ru-RU" sz="72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           Руководитель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Романова Н.М.</a:t>
            </a:r>
          </a:p>
          <a:p>
            <a:r>
              <a:rPr lang="ru-RU" sz="7200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педагог-организатор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0001904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Рисунок 2" descr="1908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550417"/>
            <a:ext cx="2627784" cy="430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214313" y="214313"/>
            <a:ext cx="85725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    С </a:t>
            </a:r>
            <a:r>
              <a:rPr lang="ru-RU" sz="2800" dirty="0">
                <a:solidFill>
                  <a:schemeClr val="bg1"/>
                </a:solidFill>
              </a:rPr>
              <a:t>давних времен загадочный мир планет и звезд притягивал к себе внимание людей, манил их своей таинственностью и красотой.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Картинка 13 из 15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437442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0"/>
            <a:ext cx="4464496" cy="1109985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0070C0"/>
                </a:solidFill>
              </a:rPr>
              <a:t>Раньше люди думали, 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что космос такой…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928670"/>
            <a:ext cx="44999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     Но астрономы доказали, </a:t>
            </a:r>
          </a:p>
          <a:p>
            <a:r>
              <a:rPr lang="ru-RU" sz="2800" dirty="0" smtClean="0">
                <a:solidFill>
                  <a:srgbClr val="0070C0"/>
                </a:solidFill>
              </a:rPr>
              <a:t>что Земля летит в космосе, вращаясь вокруг Солнца, </a:t>
            </a:r>
          </a:p>
          <a:p>
            <a:r>
              <a:rPr lang="ru-RU" sz="2800" dirty="0" smtClean="0">
                <a:solidFill>
                  <a:srgbClr val="0070C0"/>
                </a:solidFill>
              </a:rPr>
              <a:t>делая один оборот вокруг своей оси за год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D:\Users\nata\Desktop\aleks_luna_svet_luni.jpg"/>
          <p:cNvPicPr>
            <a:picLocks noChangeAspect="1" noChangeArrowheads="1"/>
          </p:cNvPicPr>
          <p:nvPr/>
        </p:nvPicPr>
        <p:blipFill>
          <a:blip r:embed="rId4" cstate="print"/>
          <a:srcRect l="4597" t="2265" r="3470" b="2620"/>
          <a:stretch>
            <a:fillRect/>
          </a:stretch>
        </p:blipFill>
        <p:spPr bwMode="auto">
          <a:xfrm>
            <a:off x="4427984" y="3212976"/>
            <a:ext cx="4716016" cy="34713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0003804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C:\C&amp;M\CMGE07_3\кор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7" y="0"/>
            <a:ext cx="2192673" cy="244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 descr="C:\C&amp;M\CMGE07_3\цио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32656"/>
            <a:ext cx="2267744" cy="252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нутый угол 4"/>
          <p:cNvSpPr/>
          <p:nvPr/>
        </p:nvSpPr>
        <p:spPr>
          <a:xfrm>
            <a:off x="179512" y="2564904"/>
            <a:ext cx="2736304" cy="4000500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5724128" y="3068960"/>
            <a:ext cx="3419872" cy="32624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ЦИОЛКОВСКИЙ Константин Эдуардович (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1857-1935</a:t>
            </a:r>
            <a:r>
              <a:rPr lang="ru-RU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      </a:t>
            </a:r>
          </a:p>
          <a:p>
            <a:r>
              <a:rPr lang="ru-RU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Российский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ученый и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изобретатель, основоположник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современной космонавтики. 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  В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детстве почти полностью потерял слух и с 14 лет учился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самостоятельно. 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   В 1879 году экстерном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сдал экзамен на звание учителя, всю жизнь преподавал физику и математику.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285750" y="2714620"/>
            <a:ext cx="277408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КОРОЛЕВ Сергей Павлович (1906/07-1966), </a:t>
            </a:r>
            <a:r>
              <a:rPr lang="ru-RU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ru-RU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Российский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ученый и конструктор. Под руководством Королева созданы ракеты, первые искусственные спутники Земли, космические корабли «Восток», «Восход », на которых впервые в истории совершены космический полет человека и выход человека в космос.</a:t>
            </a:r>
          </a:p>
          <a:p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5" name="Рисунок 8" descr="19079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928688"/>
            <a:ext cx="169703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483768" y="2060848"/>
            <a:ext cx="4536504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ПЕРВООТКРЫВАТЕЛИ КОСМОСА</a:t>
            </a:r>
            <a:endParaRPr lang="ru-RU" sz="4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000380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2286000" y="4500563"/>
            <a:ext cx="67151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</a:rPr>
              <a:t>4 октября 1957 года – начало космической эры – был запущен первый искусственный спутник Земли (ПС-1).</a:t>
            </a:r>
          </a:p>
        </p:txBody>
      </p:sp>
      <p:pic>
        <p:nvPicPr>
          <p:cNvPr id="10244" name="Picture 5" descr="Картинка 1 из 195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32656"/>
            <a:ext cx="371951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2" descr="0003796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285750" y="214313"/>
            <a:ext cx="8572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    3 </a:t>
            </a:r>
            <a:r>
              <a:rPr lang="ru-RU" sz="2400" dirty="0">
                <a:solidFill>
                  <a:schemeClr val="bg1"/>
                </a:solidFill>
              </a:rPr>
              <a:t>ноября 1957 года – запущен второй искусственный спутник,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его кабине была собака Лайка, снабженная всем необходимым для жизни. </a:t>
            </a:r>
          </a:p>
        </p:txBody>
      </p:sp>
      <p:pic>
        <p:nvPicPr>
          <p:cNvPr id="11268" name="Picture 6" descr="Картинка 7 из 1517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3571875"/>
            <a:ext cx="50768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Картинка 6 из 1517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1571625"/>
            <a:ext cx="443388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 descr="0003796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214313" y="285750"/>
            <a:ext cx="8572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20 августа 1960 года запущен космический корабль,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на борту – собаки Стрелка и </a:t>
            </a:r>
            <a:r>
              <a:rPr lang="ru-RU" sz="2400" dirty="0" smtClean="0">
                <a:solidFill>
                  <a:schemeClr val="bg1"/>
                </a:solidFill>
              </a:rPr>
              <a:t>Белка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4340" name="Рисунок 3" descr="img172.jpg"/>
          <p:cNvPicPr>
            <a:picLocks noChangeAspect="1"/>
          </p:cNvPicPr>
          <p:nvPr/>
        </p:nvPicPr>
        <p:blipFill>
          <a:blip r:embed="rId3" cstate="print"/>
          <a:srcRect l="19792" t="8023" r="43750" b="29735"/>
          <a:stretch>
            <a:fillRect/>
          </a:stretch>
        </p:blipFill>
        <p:spPr bwMode="auto">
          <a:xfrm>
            <a:off x="0" y="1196751"/>
            <a:ext cx="3344515" cy="410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4" descr="img172.jpg"/>
          <p:cNvPicPr>
            <a:picLocks noChangeAspect="1"/>
          </p:cNvPicPr>
          <p:nvPr/>
        </p:nvPicPr>
        <p:blipFill>
          <a:blip r:embed="rId3" cstate="print"/>
          <a:srcRect l="60417" t="5128" r="2083" b="54343"/>
          <a:stretch>
            <a:fillRect/>
          </a:stretch>
        </p:blipFill>
        <p:spPr bwMode="auto">
          <a:xfrm>
            <a:off x="5626423" y="3933056"/>
            <a:ext cx="351757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2928938" y="4929188"/>
            <a:ext cx="2857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В такой капсуле находились животные во время полётов первых кораблей-спутников.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332656"/>
            <a:ext cx="8215313" cy="21431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55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/>
              <a:t>   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/>
              <a:t>           </a:t>
            </a:r>
            <a:r>
              <a:rPr lang="ru-RU" sz="4400" b="1" dirty="0" smtClean="0"/>
              <a:t>Кроме России космосом интересовались так же и американцы. Они так же использовали животных для испытания новой ракетной техники. Первой в Америке, на ракете «</a:t>
            </a:r>
            <a:r>
              <a:rPr lang="ru-RU" sz="4400" b="1" dirty="0" err="1" smtClean="0"/>
              <a:t>Рэд-Стоун</a:t>
            </a:r>
            <a:r>
              <a:rPr lang="ru-RU" sz="4400" b="1" dirty="0" smtClean="0"/>
              <a:t>», в космос полетела обезьянка.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2000" contrast="5000"/>
          </a:blip>
          <a:srcRect/>
          <a:stretch>
            <a:fillRect/>
          </a:stretch>
        </p:blipFill>
        <p:spPr>
          <a:xfrm>
            <a:off x="1979712" y="2636912"/>
            <a:ext cx="5144480" cy="3859346"/>
          </a:xfrm>
          <a:noFill/>
          <a:scene3d>
            <a:camera prst="orthographicFront"/>
            <a:lightRig rig="threePt" dir="t"/>
          </a:scene3d>
          <a:sp3d contourW="2540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 descr="0003804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9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4427984" y="3140968"/>
            <a:ext cx="47160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12 апреля 1961 года – день полета первого в мире космонавта, гражданина России 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Юрия Гагарина 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6388" name="Picture 2" descr="C:\C&amp;M\CMGE07_3\гар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666405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нутый угол 4"/>
          <p:cNvSpPr/>
          <p:nvPr/>
        </p:nvSpPr>
        <p:spPr>
          <a:xfrm>
            <a:off x="251520" y="3000375"/>
            <a:ext cx="2571750" cy="3857625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251520" y="3164681"/>
            <a:ext cx="282028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      ГАГАРИН </a:t>
            </a:r>
            <a:r>
              <a:rPr lang="ru-RU" b="1" i="1" dirty="0">
                <a:solidFill>
                  <a:srgbClr val="C00000"/>
                </a:solidFill>
              </a:rPr>
              <a:t>Юрий Алексеевич (</a:t>
            </a:r>
            <a:r>
              <a:rPr lang="ru-RU" b="1" i="1" dirty="0" smtClean="0">
                <a:solidFill>
                  <a:srgbClr val="C00000"/>
                </a:solidFill>
              </a:rPr>
              <a:t>1934-1968</a:t>
            </a:r>
            <a:r>
              <a:rPr lang="ru-RU" b="1" i="1" dirty="0">
                <a:solidFill>
                  <a:srgbClr val="C00000"/>
                </a:solidFill>
              </a:rPr>
              <a:t>),</a:t>
            </a:r>
            <a:r>
              <a:rPr lang="ru-RU" dirty="0"/>
              <a:t> </a:t>
            </a:r>
            <a:r>
              <a:rPr lang="ru-RU" dirty="0" smtClean="0"/>
              <a:t>   </a:t>
            </a:r>
          </a:p>
          <a:p>
            <a:r>
              <a:rPr lang="ru-RU" dirty="0" smtClean="0"/>
              <a:t>   Российский </a:t>
            </a:r>
            <a:r>
              <a:rPr lang="ru-RU" dirty="0"/>
              <a:t>космонавт, летчик-космонавт </a:t>
            </a:r>
            <a:r>
              <a:rPr lang="ru-RU" dirty="0" smtClean="0"/>
              <a:t>СССР, </a:t>
            </a:r>
            <a:r>
              <a:rPr lang="ru-RU" dirty="0"/>
              <a:t>совершил полет в космос на космическом корабле «Восток». Участвовал в обучении и тренировке экипажей космонавтов. </a:t>
            </a:r>
            <a:r>
              <a:rPr lang="ru-RU" dirty="0" smtClean="0"/>
              <a:t>     </a:t>
            </a:r>
          </a:p>
          <a:p>
            <a:r>
              <a:rPr lang="ru-RU" dirty="0" smtClean="0"/>
              <a:t>    Погиб </a:t>
            </a:r>
            <a:r>
              <a:rPr lang="ru-RU" dirty="0"/>
              <a:t>во время тренировочного полета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самолете. </a:t>
            </a:r>
          </a:p>
        </p:txBody>
      </p:sp>
      <p:pic>
        <p:nvPicPr>
          <p:cNvPr id="16391" name="Picture 9" descr="nv11_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9215" y="0"/>
            <a:ext cx="3942278" cy="285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7380312" y="2060848"/>
            <a:ext cx="1152128" cy="387474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Tahoma" pitchFamily="34" charset="0"/>
              </a:rPr>
              <a:t>«Восток»</a:t>
            </a:r>
            <a:endParaRPr lang="en-US" sz="16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131840" y="5842337"/>
            <a:ext cx="60121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Совершив на корабле полный оборот вокруг планеты за 108 минут, Гагарин в тот же день благополучно возвратился на Землю.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42875" y="214313"/>
            <a:ext cx="8786813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Ликованию людей не было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конца… 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Они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восприняли это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событие,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как радостный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праздник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Users\nata\Desktop\Гагарин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1"/>
            <a:ext cx="8151457" cy="4853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ostavka-portretov.ru/kos-tereshkova-rz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-1"/>
            <a:ext cx="3646758" cy="50416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072074"/>
            <a:ext cx="91440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Свой космический полёт (первый в мире полёт женщины-космонавта) ВАЛЕНТИНА ТЕРЕШКОВА совершила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16 июня 1963 года на космическом корабле Восток-6,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он продолжался почти трое суток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143932" cy="98903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18 апреля 1965 года Алексей Леонов </a:t>
            </a:r>
            <a:b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совершил выход в открытый космос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4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1000" contrast="6000"/>
          </a:blip>
          <a:srcRect/>
          <a:stretch>
            <a:fillRect/>
          </a:stretch>
        </p:blipFill>
        <p:spPr bwMode="auto">
          <a:xfrm>
            <a:off x="1928794" y="1714488"/>
            <a:ext cx="4900636" cy="4719131"/>
          </a:xfrm>
          <a:prstGeom prst="rect">
            <a:avLst/>
          </a:prstGeom>
          <a:noFill/>
          <a:ln w="38100">
            <a:solidFill>
              <a:srgbClr val="0066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5057775"/>
            <a:ext cx="8229600" cy="1800225"/>
          </a:xfrm>
          <a:solidFill>
            <a:srgbClr val="FFD1A3"/>
          </a:solidFill>
          <a:ln w="38100">
            <a:solidFill>
              <a:srgbClr val="CC33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	Это </a:t>
            </a: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Центр управления полётами</a:t>
            </a:r>
            <a:r>
              <a:rPr lang="ru-RU" sz="2800" smtClean="0">
                <a:latin typeface="Comic Sans MS" pitchFamily="66" charset="0"/>
              </a:rPr>
              <a:t> – место на Земле, откуда ведётся управление спутниками, космическими кораблями и межпланетными станциями. </a:t>
            </a:r>
          </a:p>
        </p:txBody>
      </p:sp>
      <p:pic>
        <p:nvPicPr>
          <p:cNvPr id="41988" name="Picture 4" descr="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6108" y="0"/>
            <a:ext cx="6667515" cy="5000636"/>
          </a:xfrm>
          <a:prstGeom prst="rect">
            <a:avLst/>
          </a:prstGeom>
          <a:noFill/>
          <a:ln w="38100">
            <a:solidFill>
              <a:srgbClr val="9966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6600CC"/>
                </a:solidFill>
                <a:latin typeface="Comic Sans MS" pitchFamily="66" charset="0"/>
              </a:rPr>
              <a:t>Что такое космический корабль?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230813"/>
            <a:ext cx="8229600" cy="1366837"/>
          </a:xfrm>
          <a:solidFill>
            <a:srgbClr val="8FC7FF"/>
          </a:solidFill>
          <a:ln w="38100">
            <a:solidFill>
              <a:srgbClr val="0066CC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Космический корабль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– это и дом, и научная лаборатория. В нём живут и работают космонавты</a:t>
            </a:r>
          </a:p>
        </p:txBody>
      </p:sp>
      <p:pic>
        <p:nvPicPr>
          <p:cNvPr id="25608" name="Picture 8" descr="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052513"/>
            <a:ext cx="6985000" cy="40386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848" y="0"/>
            <a:ext cx="5940152" cy="2348880"/>
          </a:xfrm>
          <a:solidFill>
            <a:srgbClr val="B7CFFF"/>
          </a:solidFill>
          <a:ln w="38100">
            <a:solidFill>
              <a:srgbClr val="6699FF"/>
            </a:solidFill>
          </a:ln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</a:t>
            </a:r>
            <a:r>
              <a:rPr lang="ru-RU" sz="24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Ракета-носитель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выводит на орбиту космический корабль, который укреплён в голове ракеты. А ниже располагаются ступени, в которых есть свои двигатели и свой запас топлива</a:t>
            </a:r>
            <a:r>
              <a:rPr lang="ru-RU" sz="2400" dirty="0" smtClean="0">
                <a:latin typeface="Comic Sans MS" pitchFamily="66" charset="0"/>
              </a:rPr>
              <a:t>. </a:t>
            </a: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31750" name="Picture 6" descr="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3562350" cy="51847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539552" y="5013176"/>
            <a:ext cx="5040561" cy="1656184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2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Когда ракета поднимется на нужную высоту и отделится последняя её ступень, космический корабль летит уже самостоятельно. Он становится спутником Земли.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4" name="Picture 2" descr="D:\Users\nata\Desktop\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5470" y="2132856"/>
            <a:ext cx="3619018" cy="4725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67" name="Picture 19" descr="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844675"/>
            <a:ext cx="61928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5157788"/>
            <a:ext cx="7272337" cy="1328737"/>
          </a:xfrm>
          <a:solidFill>
            <a:srgbClr val="95EBD0"/>
          </a:solidFill>
          <a:ln w="38100">
            <a:solidFill>
              <a:srgbClr val="00CC66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latin typeface="Comic Sans MS" pitchFamily="66" charset="0"/>
              </a:rPr>
              <a:t>	Космический корабль состоит из нескольких отсеков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68313" y="549275"/>
            <a:ext cx="2663825" cy="2519363"/>
            <a:chOff x="295" y="346"/>
            <a:chExt cx="1678" cy="1587"/>
          </a:xfrm>
        </p:grpSpPr>
        <p:sp>
          <p:nvSpPr>
            <p:cNvPr id="18444" name="Line 10"/>
            <p:cNvSpPr>
              <a:spLocks noChangeShapeType="1"/>
            </p:cNvSpPr>
            <p:nvPr/>
          </p:nvSpPr>
          <p:spPr bwMode="auto">
            <a:xfrm>
              <a:off x="1247" y="1117"/>
              <a:ext cx="726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295" y="346"/>
              <a:ext cx="1496" cy="53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CC99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Орбитальный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348038" y="549275"/>
            <a:ext cx="1871662" cy="2447925"/>
            <a:chOff x="2109" y="346"/>
            <a:chExt cx="1179" cy="1542"/>
          </a:xfrm>
        </p:grpSpPr>
        <p:sp>
          <p:nvSpPr>
            <p:cNvPr id="18442" name="Line 11"/>
            <p:cNvSpPr>
              <a:spLocks noChangeShapeType="1"/>
            </p:cNvSpPr>
            <p:nvPr/>
          </p:nvSpPr>
          <p:spPr bwMode="auto">
            <a:xfrm>
              <a:off x="2744" y="1026"/>
              <a:ext cx="0" cy="86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3" name="Text Box 14"/>
            <p:cNvSpPr txBox="1">
              <a:spLocks noChangeArrowheads="1"/>
            </p:cNvSpPr>
            <p:nvPr/>
          </p:nvSpPr>
          <p:spPr bwMode="auto">
            <a:xfrm>
              <a:off x="2109" y="346"/>
              <a:ext cx="1179" cy="536"/>
            </a:xfrm>
            <a:prstGeom prst="rect">
              <a:avLst/>
            </a:prstGeom>
            <a:solidFill>
              <a:srgbClr val="8FC7FF"/>
            </a:solidFill>
            <a:ln w="28575">
              <a:solidFill>
                <a:srgbClr val="0066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Главный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653088" y="549275"/>
            <a:ext cx="3095625" cy="2519363"/>
            <a:chOff x="3561" y="346"/>
            <a:chExt cx="1950" cy="1587"/>
          </a:xfrm>
        </p:grpSpPr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 flipH="1">
              <a:off x="4105" y="1117"/>
              <a:ext cx="635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561" y="346"/>
              <a:ext cx="1950" cy="536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rgbClr val="3399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Отсек</a:t>
              </a:r>
            </a:p>
            <a:p>
              <a:pPr algn="ctr"/>
              <a:r>
                <a:rPr lang="ru-RU" sz="2400"/>
                <a:t>для оборудования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solidFill>
                <a:srgbClr val="6600CC"/>
              </a:solidFill>
              <a:latin typeface="Comic Sans MS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4772025"/>
            <a:ext cx="8075613" cy="2085975"/>
          </a:xfrm>
          <a:solidFill>
            <a:srgbClr val="BAFCD3"/>
          </a:solidFill>
          <a:ln w="38100">
            <a:solidFill>
              <a:srgbClr val="339933"/>
            </a:solidFill>
          </a:ln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</a:t>
            </a:r>
            <a:r>
              <a:rPr lang="ru-RU" sz="2800" u="sng" dirty="0" smtClean="0">
                <a:solidFill>
                  <a:srgbClr val="FF0000"/>
                </a:solidFill>
                <a:latin typeface="Comic Sans MS" pitchFamily="66" charset="0"/>
              </a:rPr>
              <a:t>В главном отсеке</a:t>
            </a:r>
            <a:r>
              <a:rPr lang="ru-RU" sz="2800" dirty="0" smtClean="0">
                <a:latin typeface="Comic Sans MS" pitchFamily="66" charset="0"/>
              </a:rPr>
              <a:t> космонавты стартуют с Земли. Отсюда они управляют кораблём, связываются с Землёй по радио.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Это единственная часть корабля, которая возвращается на Землю.</a:t>
            </a:r>
          </a:p>
        </p:txBody>
      </p:sp>
      <p:pic>
        <p:nvPicPr>
          <p:cNvPr id="29702" name="Picture 6" descr="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1928" y="332656"/>
            <a:ext cx="5112072" cy="428781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3" name="Picture 7" descr="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3523856" cy="2351088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4" name="Picture 8" descr="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205" y="2420938"/>
            <a:ext cx="3348296" cy="2232198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700213"/>
            <a:ext cx="4392488" cy="3816350"/>
          </a:xfrm>
          <a:solidFill>
            <a:srgbClr val="FFFF66"/>
          </a:solidFill>
          <a:ln w="38100">
            <a:solidFill>
              <a:srgbClr val="666633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Из своей кабины 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через люк-лаз </a:t>
            </a:r>
            <a:r>
              <a:rPr lang="ru-RU" sz="2800" dirty="0" err="1" smtClean="0">
                <a:latin typeface="Comic Sans MS" pitchFamily="66" charset="0"/>
              </a:rPr>
              <a:t>космо</a:t>
            </a:r>
            <a:r>
              <a:rPr lang="ru-RU" sz="2800" dirty="0" smtClean="0">
                <a:latin typeface="Comic Sans MS" pitchFamily="66" charset="0"/>
              </a:rPr>
              <a:t>-</a:t>
            </a:r>
          </a:p>
          <a:p>
            <a:pPr algn="ctr" eaLnBrk="1" hangingPunct="1">
              <a:buFontTx/>
              <a:buNone/>
            </a:pPr>
            <a:r>
              <a:rPr lang="ru-RU" sz="2800" dirty="0" err="1" smtClean="0">
                <a:latin typeface="Comic Sans MS" pitchFamily="66" charset="0"/>
              </a:rPr>
              <a:t>навты</a:t>
            </a:r>
            <a:r>
              <a:rPr lang="ru-RU" sz="2800" dirty="0" smtClean="0">
                <a:latin typeface="Comic Sans MS" pitchFamily="66" charset="0"/>
              </a:rPr>
              <a:t> попадают в </a:t>
            </a:r>
          </a:p>
          <a:p>
            <a:pPr algn="ctr" eaLnBrk="1" hangingPunct="1">
              <a:buFontTx/>
              <a:buNone/>
            </a:pPr>
            <a:r>
              <a:rPr lang="ru-RU" sz="2800" u="sng" dirty="0" smtClean="0">
                <a:solidFill>
                  <a:srgbClr val="FF0000"/>
                </a:solidFill>
                <a:latin typeface="Comic Sans MS" pitchFamily="66" charset="0"/>
              </a:rPr>
              <a:t>орбитальный отсек</a:t>
            </a:r>
            <a:r>
              <a:rPr lang="ru-RU" sz="2800" dirty="0" smtClean="0">
                <a:latin typeface="Comic Sans MS" pitchFamily="66" charset="0"/>
              </a:rPr>
              <a:t>. 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Здесь они проводят 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научные эксперименты…</a:t>
            </a:r>
          </a:p>
        </p:txBody>
      </p:sp>
      <p:pic>
        <p:nvPicPr>
          <p:cNvPr id="35859" name="Picture 19" descr="blog_ms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617" y="261981"/>
            <a:ext cx="4255375" cy="6407379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5949280"/>
            <a:ext cx="7437437" cy="677862"/>
          </a:xfrm>
          <a:solidFill>
            <a:srgbClr val="33CCCC"/>
          </a:solidFill>
          <a:ln w="38100">
            <a:solidFill>
              <a:srgbClr val="0099CC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latin typeface="Comic Sans MS" pitchFamily="66" charset="0"/>
              </a:rPr>
              <a:t>… спят и  занимаются спортом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67544" y="188640"/>
            <a:ext cx="8136904" cy="5688632"/>
            <a:chOff x="521" y="300"/>
            <a:chExt cx="4665" cy="3267"/>
          </a:xfrm>
        </p:grpSpPr>
        <p:pic>
          <p:nvPicPr>
            <p:cNvPr id="21509" name="Picture 4" descr="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1" y="300"/>
              <a:ext cx="2169" cy="3266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21510" name="Picture 5" descr="4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16" y="300"/>
              <a:ext cx="2170" cy="326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7" y="-315416"/>
            <a:ext cx="8501063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 готовятся космонавты к полетам?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51520" y="4797152"/>
            <a:ext cx="8567936" cy="100011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тренировок космонавтов используют тренажер –     центрифугу.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729792" cy="4234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>
          <a:xfrm>
            <a:off x="0" y="5589240"/>
            <a:ext cx="9144000" cy="126876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В этой огромной, 18-метровой кегле создаются перегрузки, которые космонавт испытывает во время полета. Сама она вращается по кругу, голова ее тоже вращается, внутри головы вращается кабина, а внутри кабины вращается кресло с космонавтом.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14290"/>
            <a:ext cx="4038600" cy="61436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>
              <a:buFont typeface="Arial" charset="0"/>
              <a:buNone/>
            </a:pPr>
            <a:r>
              <a:rPr lang="ru-RU" dirty="0" smtClean="0"/>
              <a:t>         Когда проводятся тренировки под водой, станцию вместе с платформой, подготавливаемыми космонавтами и водолазами опускают под воду, в </a:t>
            </a:r>
            <a:r>
              <a:rPr lang="ru-RU" dirty="0" err="1" smtClean="0"/>
              <a:t>гидробассейн</a:t>
            </a:r>
            <a:r>
              <a:rPr lang="ru-RU" dirty="0" smtClean="0"/>
              <a:t>.</a:t>
            </a: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0" y="-144353"/>
            <a:ext cx="4678238" cy="698576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9125" y="260648"/>
            <a:ext cx="4500563" cy="6597352"/>
          </a:xfrm>
          <a:noFill/>
          <a:scene3d>
            <a:camera prst="orthographicFront"/>
            <a:lightRig rig="threePt" dir="t"/>
          </a:scene3d>
          <a:sp3d contourW="31750"/>
        </p:spPr>
      </p:pic>
      <p:sp>
        <p:nvSpPr>
          <p:cNvPr id="19459" name="Содержимое 5"/>
          <p:cNvSpPr>
            <a:spLocks noGrp="1"/>
          </p:cNvSpPr>
          <p:nvPr>
            <p:ph sz="half" idx="2"/>
          </p:nvPr>
        </p:nvSpPr>
        <p:spPr>
          <a:xfrm>
            <a:off x="214282" y="500042"/>
            <a:ext cx="3857656" cy="581185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  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Одежда космонавта - </a:t>
            </a:r>
          </a:p>
          <a:p>
            <a:pPr algn="ctr" eaLnBrk="1" hangingPunct="1">
              <a:buFont typeface="Arial" charset="0"/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  скафандр.  </a:t>
            </a:r>
          </a:p>
          <a:p>
            <a:pPr algn="ctr" eaLnBrk="1" hangingPunct="1">
              <a:buFont typeface="Arial" charset="0"/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  Его космонавты     надевают при запуске и спуске ракеты, когда выходят в открытый космос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5572125"/>
            <a:ext cx="8043891" cy="9715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dirty="0" smtClean="0"/>
              <a:t>При запуске и спуске  ракеты космонавты ложатся в специальное «Ложе».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0" y="571500"/>
            <a:ext cx="6500813" cy="4875213"/>
          </a:xfrm>
          <a:noFill/>
          <a:scene3d>
            <a:camera prst="orthographicFront"/>
            <a:lightRig rig="threePt" dir="t"/>
          </a:scene3d>
          <a:sp3d contourW="3175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4337050"/>
            <a:ext cx="8964487" cy="2520950"/>
          </a:xfrm>
          <a:solidFill>
            <a:srgbClr val="79FF79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    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Продукты питания на космическом корабле</a:t>
            </a:r>
            <a:r>
              <a:rPr lang="ru-RU" sz="2800" dirty="0" smtClean="0">
                <a:latin typeface="Comic Sans MS" pitchFamily="66" charset="0"/>
              </a:rPr>
              <a:t> хранятся в тубах. Они похожи на тюбики с зубной пастой, только размером побольше.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       Из них еду выдавливают. В космическом доме есть холодильник и электрическая плита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95288" y="188913"/>
            <a:ext cx="8135938" cy="3894138"/>
            <a:chOff x="249" y="119"/>
            <a:chExt cx="5125" cy="2453"/>
          </a:xfrm>
        </p:grpSpPr>
        <p:pic>
          <p:nvPicPr>
            <p:cNvPr id="24581" name="Picture 4" descr="Тубики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164"/>
              <a:ext cx="1735" cy="2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5" descr="5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08" y="119"/>
              <a:ext cx="2766" cy="2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4797152"/>
            <a:ext cx="8964488" cy="1800200"/>
          </a:xfrm>
          <a:solidFill>
            <a:srgbClr val="CCFF99"/>
          </a:solidFill>
          <a:ln w="38100">
            <a:solidFill>
              <a:srgbClr val="99CC00"/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        Выполнив все задания, космонавты возвращаются на Землю.  Ненужные отсеки отделяются и сгорают в атмосфере. Недалеко от Земли раскрывается парашют, чтобы смягчить удар корабля о земную поверхность.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333375"/>
            <a:ext cx="9144000" cy="4175745"/>
            <a:chOff x="204" y="210"/>
            <a:chExt cx="5396" cy="2358"/>
          </a:xfrm>
        </p:grpSpPr>
        <p:pic>
          <p:nvPicPr>
            <p:cNvPr id="27653" name="Picture 4" descr="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845" cy="235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27654" name="Picture 5" descr="6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9" y="210"/>
              <a:ext cx="3491" cy="233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5286375"/>
            <a:ext cx="8643998" cy="135733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3800" dirty="0" smtClean="0"/>
              <a:t>Люди помнят о тех, кто первыми побывал в космосе.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/>
              <a:t>В Москве открыт памятник первому живому существу, покорившему космос, собаке Лайке…</a:t>
            </a:r>
            <a:endParaRPr lang="ru-RU" sz="3800" dirty="0"/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75" y="642938"/>
            <a:ext cx="5537200" cy="4214812"/>
          </a:xfrm>
          <a:noFill/>
          <a:scene3d>
            <a:camera prst="orthographicFront"/>
            <a:lightRig rig="threePt" dir="t"/>
          </a:scene3d>
          <a:sp3d contourW="5715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3"/>
          <p:cNvSpPr>
            <a:spLocks noGrp="1"/>
          </p:cNvSpPr>
          <p:nvPr>
            <p:ph sz="half" idx="2"/>
          </p:nvPr>
        </p:nvSpPr>
        <p:spPr>
          <a:xfrm>
            <a:off x="323528" y="6137920"/>
            <a:ext cx="8572560" cy="72008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В Москве поставлен памятник первому космонавту Юрию Гагарину</a:t>
            </a:r>
          </a:p>
        </p:txBody>
      </p:sp>
      <p:pic>
        <p:nvPicPr>
          <p:cNvPr id="5122" name="Picture 2" descr="D:\Users\nata\Desktop\CaMoy12WcAA7bz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090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Users\nata\Desktop\meteorit.jpg"/>
          <p:cNvPicPr>
            <a:picLocks noChangeAspect="1" noChangeArrowheads="1"/>
          </p:cNvPicPr>
          <p:nvPr/>
        </p:nvPicPr>
        <p:blipFill>
          <a:blip r:embed="rId2" cstate="print"/>
          <a:srcRect l="6641" r="33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840760" cy="1143000"/>
          </a:xfrm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chemeClr val="bg1">
                    <a:lumMod val="95000"/>
                  </a:schemeClr>
                </a:solidFill>
              </a:rPr>
              <a:t>Какой же ты, космос? </a:t>
            </a:r>
            <a:br>
              <a:rPr lang="ru-RU" i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i="1" dirty="0" smtClean="0">
                <a:solidFill>
                  <a:schemeClr val="bg1">
                    <a:lumMod val="95000"/>
                  </a:schemeClr>
                </a:solidFill>
              </a:rPr>
              <a:t>Далёкий или близкий…</a:t>
            </a:r>
            <a:endParaRPr lang="ru-RU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632</Words>
  <Application>Microsoft Office PowerPoint</Application>
  <PresentationFormat>Экран (4:3)</PresentationFormat>
  <Paragraphs>87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Спас-Клепики, 2021</vt:lpstr>
      <vt:lpstr>Слайд 2</vt:lpstr>
      <vt:lpstr>Раньше люди думали,  что космос такой…</vt:lpstr>
      <vt:lpstr>ПЕРВООТКРЫВАТЕЛИ КОСМОСА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18 апреля 1965 года Алексей Леонов  совершил выход в открытый космос</vt:lpstr>
      <vt:lpstr>Слайд 13</vt:lpstr>
      <vt:lpstr>Что такое космический корабль?</vt:lpstr>
      <vt:lpstr>Слайд 15</vt:lpstr>
      <vt:lpstr>Слайд 16</vt:lpstr>
      <vt:lpstr>Слайд 17</vt:lpstr>
      <vt:lpstr>Слайд 18</vt:lpstr>
      <vt:lpstr>Слайд 19</vt:lpstr>
      <vt:lpstr>Как готовятся космонавты к полетам?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Какой же ты, космос?  Далёкий или близкий…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Nata</cp:lastModifiedBy>
  <cp:revision>18</cp:revision>
  <dcterms:created xsi:type="dcterms:W3CDTF">2013-03-19T15:18:15Z</dcterms:created>
  <dcterms:modified xsi:type="dcterms:W3CDTF">2021-04-11T12:08:02Z</dcterms:modified>
</cp:coreProperties>
</file>